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5.jpeg"/><Relationship Id="rId5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jpeg"/><Relationship Id="rId9" Type="http://schemas.openxmlformats.org/officeDocument/2006/relationships/image" Target="../media/image2.jpeg"/><Relationship Id="rId10" Type="http://schemas.openxmlformats.org/officeDocument/2006/relationships/image" Target="../media/image3.jpeg"/><Relationship Id="rId11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43750" r="0" b="0"/>
          <a:stretch>
            <a:fillRect/>
          </a:stretch>
        </p:blipFill>
        <p:spPr>
          <a:xfrm>
            <a:off x="19" y="10"/>
            <a:ext cx="12191981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ubtitle 2"/>
          <p:cNvSpPr txBox="1"/>
          <p:nvPr>
            <p:ph type="subTitle" sz="quarter" idx="1"/>
          </p:nvPr>
        </p:nvSpPr>
        <p:spPr>
          <a:xfrm>
            <a:off x="777239" y="4214174"/>
            <a:ext cx="4887460" cy="74781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– November 3</a:t>
            </a:r>
            <a:r>
              <a:rPr baseline="30000"/>
              <a:t>rd</a:t>
            </a:r>
            <a:r>
              <a:t>-5</a:t>
            </a:r>
            <a:r>
              <a:rPr baseline="30000"/>
              <a:t>th </a:t>
            </a:r>
            <a:r>
              <a:t>–</a:t>
            </a:r>
          </a:p>
        </p:txBody>
      </p:sp>
      <p:sp>
        <p:nvSpPr>
          <p:cNvPr id="123" name="Title 1"/>
          <p:cNvSpPr txBox="1"/>
          <p:nvPr/>
        </p:nvSpPr>
        <p:spPr>
          <a:xfrm>
            <a:off x="1138418" y="1826573"/>
            <a:ext cx="905256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9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Python Tsunami</a:t>
            </a:r>
          </a:p>
        </p:txBody>
      </p:sp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130" y="4968665"/>
            <a:ext cx="1907078" cy="190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: Shape 27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Freeform: Shape 29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will you learn in this course?</a:t>
            </a:r>
          </a:p>
        </p:txBody>
      </p:sp>
      <p:grpSp>
        <p:nvGrpSpPr>
          <p:cNvPr id="274" name="Content Placeholder 2"/>
          <p:cNvGrpSpPr/>
          <p:nvPr/>
        </p:nvGrpSpPr>
        <p:grpSpPr>
          <a:xfrm>
            <a:off x="6143707" y="1138304"/>
            <a:ext cx="5337976" cy="4631398"/>
            <a:chOff x="0" y="0"/>
            <a:chExt cx="5337974" cy="4631397"/>
          </a:xfrm>
        </p:grpSpPr>
        <p:sp>
          <p:nvSpPr>
            <p:cNvPr id="264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Tools to work with Python"/>
            <p:cNvSpPr txBox="1"/>
            <p:nvPr/>
          </p:nvSpPr>
          <p:spPr>
            <a:xfrm>
              <a:off x="0" y="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Tools to work with Python</a:t>
              </a:r>
            </a:p>
          </p:txBody>
        </p:sp>
        <p:sp>
          <p:nvSpPr>
            <p:cNvPr id="266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The basics of Python"/>
            <p:cNvSpPr txBox="1"/>
            <p:nvPr/>
          </p:nvSpPr>
          <p:spPr>
            <a:xfrm>
              <a:off x="0" y="101618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The basics of Python</a:t>
              </a:r>
            </a:p>
          </p:txBody>
        </p:sp>
        <p:sp>
          <p:nvSpPr>
            <p:cNvPr id="268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Some of the most relevant scientific libraries"/>
            <p:cNvSpPr txBox="1"/>
            <p:nvPr/>
          </p:nvSpPr>
          <p:spPr>
            <a:xfrm>
              <a:off x="0" y="2032360"/>
              <a:ext cx="5337975" cy="963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Some of the most relevant scientific libraries</a:t>
              </a:r>
            </a:p>
          </p:txBody>
        </p:sp>
        <p:sp>
          <p:nvSpPr>
            <p:cNvPr id="270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Visualization"/>
            <p:cNvSpPr txBox="1"/>
            <p:nvPr/>
          </p:nvSpPr>
          <p:spPr>
            <a:xfrm>
              <a:off x="0" y="3048540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272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Good practice"/>
            <p:cNvSpPr txBox="1"/>
            <p:nvPr/>
          </p:nvSpPr>
          <p:spPr>
            <a:xfrm>
              <a:off x="0" y="4064719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Good practice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reeform: Shape 93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Freeform: Shape 95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Motivation</a:t>
            </a:r>
          </a:p>
        </p:txBody>
      </p:sp>
      <p:grpSp>
        <p:nvGrpSpPr>
          <p:cNvPr id="295" name="Content Placeholder 2"/>
          <p:cNvGrpSpPr/>
          <p:nvPr/>
        </p:nvGrpSpPr>
        <p:grpSpPr>
          <a:xfrm>
            <a:off x="6143707" y="1137683"/>
            <a:ext cx="5337976" cy="4795465"/>
            <a:chOff x="0" y="0"/>
            <a:chExt cx="5337974" cy="4795463"/>
          </a:xfrm>
        </p:grpSpPr>
        <p:sp>
          <p:nvSpPr>
            <p:cNvPr id="279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Why will programming help you?"/>
            <p:cNvSpPr txBox="1"/>
            <p:nvPr/>
          </p:nvSpPr>
          <p:spPr>
            <a:xfrm>
              <a:off x="0" y="0"/>
              <a:ext cx="5337975" cy="40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800"/>
                </a:spcBef>
                <a:defRPr b="1" sz="2000"/>
              </a:lvl1pPr>
            </a:lstStyle>
            <a:p>
              <a:pPr/>
              <a:r>
                <a:t>Why will programming help you?</a:t>
              </a:r>
            </a:p>
          </p:txBody>
        </p:sp>
        <p:sp>
          <p:nvSpPr>
            <p:cNvPr id="281" name="Line"/>
            <p:cNvSpPr/>
            <p:nvPr/>
          </p:nvSpPr>
          <p:spPr>
            <a:xfrm>
              <a:off x="0" y="635266"/>
              <a:ext cx="5337975" cy="1"/>
            </a:xfrm>
            <a:prstGeom prst="line">
              <a:avLst/>
            </a:prstGeom>
            <a:solidFill>
              <a:srgbClr val="E07A44"/>
            </a:solidFill>
            <a:ln w="12700" cap="flat">
              <a:solidFill>
                <a:srgbClr val="E07A4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Programming is yet another laboratory technique"/>
            <p:cNvSpPr txBox="1"/>
            <p:nvPr/>
          </p:nvSpPr>
          <p:spPr>
            <a:xfrm>
              <a:off x="0" y="635266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b="1" sz="1700"/>
              </a:pPr>
              <a:r>
                <a:t>Programming</a:t>
              </a:r>
              <a:r>
                <a:rPr b="0"/>
                <a:t> is yet another </a:t>
              </a:r>
              <a:r>
                <a:t>laboratory technique</a:t>
              </a:r>
            </a:p>
          </p:txBody>
        </p:sp>
        <p:sp>
          <p:nvSpPr>
            <p:cNvPr id="283" name="Line"/>
            <p:cNvSpPr/>
            <p:nvPr/>
          </p:nvSpPr>
          <p:spPr>
            <a:xfrm>
              <a:off x="0" y="1270535"/>
              <a:ext cx="5337975" cy="1"/>
            </a:xfrm>
            <a:prstGeom prst="line">
              <a:avLst/>
            </a:prstGeom>
            <a:solidFill>
              <a:srgbClr val="D57B56"/>
            </a:solidFill>
            <a:ln w="12700" cap="flat">
              <a:solidFill>
                <a:srgbClr val="D57B5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It helps you automate processes that you need to repeat again and again"/>
            <p:cNvSpPr txBox="1"/>
            <p:nvPr/>
          </p:nvSpPr>
          <p:spPr>
            <a:xfrm>
              <a:off x="0" y="1270535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helps you </a:t>
              </a:r>
              <a:r>
                <a:rPr b="1"/>
                <a:t>automate processes </a:t>
              </a:r>
              <a:r>
                <a:t>that you need to repeat again and again</a:t>
              </a:r>
            </a:p>
          </p:txBody>
        </p:sp>
        <p:sp>
          <p:nvSpPr>
            <p:cNvPr id="285" name="Line"/>
            <p:cNvSpPr/>
            <p:nvPr/>
          </p:nvSpPr>
          <p:spPr>
            <a:xfrm>
              <a:off x="0" y="1905802"/>
              <a:ext cx="5337975" cy="1"/>
            </a:xfrm>
            <a:prstGeom prst="line">
              <a:avLst/>
            </a:prstGeom>
            <a:solidFill>
              <a:srgbClr val="CA7E67"/>
            </a:solidFill>
            <a:ln w="12700" cap="flat">
              <a:solidFill>
                <a:srgbClr val="CA7E6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It will save you time"/>
            <p:cNvSpPr txBox="1"/>
            <p:nvPr/>
          </p:nvSpPr>
          <p:spPr>
            <a:xfrm>
              <a:off x="0" y="1905802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save you time</a:t>
              </a:r>
            </a:p>
          </p:txBody>
        </p:sp>
        <p:sp>
          <p:nvSpPr>
            <p:cNvPr id="287" name="Line"/>
            <p:cNvSpPr/>
            <p:nvPr/>
          </p:nvSpPr>
          <p:spPr>
            <a:xfrm>
              <a:off x="0" y="2541070"/>
              <a:ext cx="5337975" cy="1"/>
            </a:xfrm>
            <a:prstGeom prst="line">
              <a:avLst/>
            </a:prstGeom>
            <a:solidFill>
              <a:srgbClr val="BF8478"/>
            </a:solidFill>
            <a:ln w="12700" cap="flat">
              <a:solidFill>
                <a:srgbClr val="BF84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It gives you freedom to process, analyze and plot your data as you want"/>
            <p:cNvSpPr txBox="1"/>
            <p:nvPr/>
          </p:nvSpPr>
          <p:spPr>
            <a:xfrm>
              <a:off x="0" y="2541070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gives you </a:t>
              </a:r>
              <a:r>
                <a:rPr b="1"/>
                <a:t>freedom</a:t>
              </a:r>
              <a:r>
                <a:t> to process, analyze and plot your data as you want</a:t>
              </a:r>
            </a:p>
          </p:txBody>
        </p:sp>
        <p:sp>
          <p:nvSpPr>
            <p:cNvPr id="289" name="Line"/>
            <p:cNvSpPr/>
            <p:nvPr/>
          </p:nvSpPr>
          <p:spPr>
            <a:xfrm>
              <a:off x="0" y="3176338"/>
              <a:ext cx="5337975" cy="1"/>
            </a:xfrm>
            <a:prstGeom prst="line">
              <a:avLst/>
            </a:prstGeom>
            <a:solidFill>
              <a:srgbClr val="B68D88"/>
            </a:solidFill>
            <a:ln w="12700" cap="flat">
              <a:solidFill>
                <a:srgbClr val="B68D8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It will help you demystify bioinformatics"/>
            <p:cNvSpPr txBox="1"/>
            <p:nvPr/>
          </p:nvSpPr>
          <p:spPr>
            <a:xfrm>
              <a:off x="0" y="3176338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help you </a:t>
              </a:r>
              <a:r>
                <a:rPr b="1"/>
                <a:t>demystify</a:t>
              </a:r>
              <a:r>
                <a:t> bioinformatics</a:t>
              </a:r>
            </a:p>
          </p:txBody>
        </p:sp>
        <p:sp>
          <p:nvSpPr>
            <p:cNvPr id="291" name="Line"/>
            <p:cNvSpPr/>
            <p:nvPr/>
          </p:nvSpPr>
          <p:spPr>
            <a:xfrm>
              <a:off x="0" y="3811604"/>
              <a:ext cx="5337975" cy="1"/>
            </a:xfrm>
            <a:prstGeom prst="line">
              <a:avLst/>
            </a:prstGeom>
            <a:solidFill>
              <a:srgbClr val="AD9897"/>
            </a:solidFill>
            <a:ln w="12700" cap="flat">
              <a:solidFill>
                <a:srgbClr val="AD98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It will facilitate communication with bioinformaticians"/>
            <p:cNvSpPr txBox="1"/>
            <p:nvPr/>
          </p:nvSpPr>
          <p:spPr>
            <a:xfrm>
              <a:off x="0" y="3811604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facilitate </a:t>
              </a:r>
              <a:r>
                <a:rPr b="1"/>
                <a:t>communication</a:t>
              </a:r>
              <a:r>
                <a:t> with bioinformaticians </a:t>
              </a:r>
            </a:p>
          </p:txBody>
        </p:sp>
        <p:sp>
          <p:nvSpPr>
            <p:cNvPr id="293" name="Line"/>
            <p:cNvSpPr/>
            <p:nvPr/>
          </p:nvSpPr>
          <p:spPr>
            <a:xfrm>
              <a:off x="0" y="4446873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It will improve your CV"/>
            <p:cNvSpPr txBox="1"/>
            <p:nvPr/>
          </p:nvSpPr>
          <p:spPr>
            <a:xfrm>
              <a:off x="0" y="4446873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improve</a:t>
              </a:r>
              <a:r>
                <a:t> your </a:t>
              </a:r>
              <a:r>
                <a:rPr b="1"/>
                <a:t>CV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34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6128" b="1"/>
          <a:stretch>
            <a:fillRect/>
          </a:stretch>
        </p:blipFill>
        <p:spPr>
          <a:xfrm>
            <a:off x="7364617" y="501843"/>
            <a:ext cx="4260815" cy="28595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reeform: Shape 136"/>
          <p:cNvSpPr/>
          <p:nvPr/>
        </p:nvSpPr>
        <p:spPr>
          <a:xfrm flipV="1">
            <a:off x="1" y="0"/>
            <a:ext cx="753989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Freeform: Shape 138"/>
          <p:cNvSpPr/>
          <p:nvPr/>
        </p:nvSpPr>
        <p:spPr>
          <a:xfrm flipV="1">
            <a:off x="0" y="0"/>
            <a:ext cx="709298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Title 1"/>
          <p:cNvSpPr txBox="1"/>
          <p:nvPr>
            <p:ph type="title"/>
          </p:nvPr>
        </p:nvSpPr>
        <p:spPr>
          <a:xfrm>
            <a:off x="838199" y="365125"/>
            <a:ext cx="5529944" cy="1325563"/>
          </a:xfrm>
          <a:prstGeom prst="rect">
            <a:avLst/>
          </a:prstGeom>
        </p:spPr>
        <p:txBody>
          <a:bodyPr/>
          <a:lstStyle/>
          <a:p>
            <a:pPr/>
            <a:r>
              <a:t>Why Python?</a:t>
            </a:r>
          </a:p>
        </p:txBody>
      </p:sp>
      <p:sp>
        <p:nvSpPr>
          <p:cNvPr id="302" name="Content Placeholder 2"/>
          <p:cNvSpPr txBox="1"/>
          <p:nvPr>
            <p:ph type="body" sz="quarter" idx="1"/>
          </p:nvPr>
        </p:nvSpPr>
        <p:spPr>
          <a:xfrm>
            <a:off x="838199" y="1825625"/>
            <a:ext cx="4128169" cy="3399519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 is </a:t>
            </a:r>
            <a:r>
              <a:rPr b="1"/>
              <a:t>easy to use</a:t>
            </a:r>
            <a:r>
              <a:t>, </a:t>
            </a:r>
            <a:r>
              <a:rPr b="1"/>
              <a:t>powerful</a:t>
            </a:r>
            <a:r>
              <a:t>, and </a:t>
            </a:r>
            <a:r>
              <a:rPr b="1"/>
              <a:t>versatile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A great choice for </a:t>
            </a:r>
            <a:r>
              <a:rPr b="1"/>
              <a:t>beginners</a:t>
            </a:r>
            <a:r>
              <a:t> and </a:t>
            </a:r>
            <a:r>
              <a:rPr b="1"/>
              <a:t>experts</a:t>
            </a:r>
            <a:r>
              <a:t> alike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Python’s readability makes it a great </a:t>
            </a:r>
            <a:r>
              <a:rPr b="1"/>
              <a:t>first programming language</a:t>
            </a:r>
            <a:endParaRPr b="1"/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It has a </a:t>
            </a:r>
            <a:r>
              <a:rPr b="1"/>
              <a:t>huge community behind </a:t>
            </a:r>
            <a:r>
              <a:t>developing useful libraries in many different fields (i.e biology, imaging, etc.)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8526" y="3790312"/>
            <a:ext cx="4532998" cy="302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6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7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Basic concepts</a:t>
            </a:r>
          </a:p>
        </p:txBody>
      </p:sp>
      <p:grpSp>
        <p:nvGrpSpPr>
          <p:cNvPr id="328" name="What’s programming?…"/>
          <p:cNvGrpSpPr/>
          <p:nvPr/>
        </p:nvGrpSpPr>
        <p:grpSpPr>
          <a:xfrm>
            <a:off x="6143707" y="1575454"/>
            <a:ext cx="5337976" cy="4206601"/>
            <a:chOff x="0" y="0"/>
            <a:chExt cx="5337974" cy="4206600"/>
          </a:xfrm>
        </p:grpSpPr>
        <p:sp>
          <p:nvSpPr>
            <p:cNvPr id="308" name="Rectangle"/>
            <p:cNvSpPr/>
            <p:nvPr/>
          </p:nvSpPr>
          <p:spPr>
            <a:xfrm>
              <a:off x="0" y="280440"/>
              <a:ext cx="5337975" cy="47880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1" name="Group"/>
            <p:cNvGrpSpPr/>
            <p:nvPr/>
          </p:nvGrpSpPr>
          <p:grpSpPr>
            <a:xfrm>
              <a:off x="266897" y="0"/>
              <a:ext cx="3736583" cy="560881"/>
              <a:chOff x="0" y="0"/>
              <a:chExt cx="3736582" cy="560880"/>
            </a:xfrm>
          </p:grpSpPr>
          <p:sp>
            <p:nvSpPr>
              <p:cNvPr id="309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0" name="What’s programming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What’s programming?</a:t>
                </a:r>
              </a:p>
            </p:txBody>
          </p:sp>
        </p:grpSp>
        <p:sp>
          <p:nvSpPr>
            <p:cNvPr id="312" name="Rectangle"/>
            <p:cNvSpPr/>
            <p:nvPr/>
          </p:nvSpPr>
          <p:spPr>
            <a:xfrm>
              <a:off x="0" y="114227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5" name="Group"/>
            <p:cNvGrpSpPr/>
            <p:nvPr/>
          </p:nvGrpSpPr>
          <p:grpSpPr>
            <a:xfrm>
              <a:off x="266897" y="861840"/>
              <a:ext cx="3736583" cy="560881"/>
              <a:chOff x="0" y="0"/>
              <a:chExt cx="3736582" cy="560880"/>
            </a:xfrm>
          </p:grpSpPr>
          <p:sp>
            <p:nvSpPr>
              <p:cNvPr id="313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D87A5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4" name="Variables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Variables, Functions</a:t>
                </a:r>
              </a:p>
            </p:txBody>
          </p:sp>
        </p:grpSp>
        <p:sp>
          <p:nvSpPr>
            <p:cNvPr id="316" name="Rectangle"/>
            <p:cNvSpPr/>
            <p:nvPr/>
          </p:nvSpPr>
          <p:spPr>
            <a:xfrm>
              <a:off x="0" y="200411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9" name="Group"/>
            <p:cNvGrpSpPr/>
            <p:nvPr/>
          </p:nvGrpSpPr>
          <p:grpSpPr>
            <a:xfrm>
              <a:off x="266897" y="1723680"/>
              <a:ext cx="3736583" cy="560881"/>
              <a:chOff x="0" y="0"/>
              <a:chExt cx="3736582" cy="560880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C4817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How do you approach a problem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How do you approach a problem?</a:t>
                </a:r>
              </a:p>
            </p:txBody>
          </p:sp>
        </p:grpSp>
        <p:sp>
          <p:nvSpPr>
            <p:cNvPr id="320" name="Rectangle"/>
            <p:cNvSpPr/>
            <p:nvPr/>
          </p:nvSpPr>
          <p:spPr>
            <a:xfrm>
              <a:off x="0" y="286596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3" name="Group"/>
            <p:cNvGrpSpPr/>
            <p:nvPr/>
          </p:nvGrpSpPr>
          <p:grpSpPr>
            <a:xfrm>
              <a:off x="266897" y="2585520"/>
              <a:ext cx="3736583" cy="560881"/>
              <a:chOff x="0" y="0"/>
              <a:chExt cx="3736582" cy="560880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B4908B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2" name="Car example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Car example</a:t>
                </a:r>
              </a:p>
            </p:txBody>
          </p:sp>
        </p:grpSp>
        <p:sp>
          <p:nvSpPr>
            <p:cNvPr id="324" name="Rectangle"/>
            <p:cNvSpPr/>
            <p:nvPr/>
          </p:nvSpPr>
          <p:spPr>
            <a:xfrm>
              <a:off x="0" y="372780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266897" y="3447360"/>
              <a:ext cx="3736583" cy="560881"/>
              <a:chOff x="0" y="0"/>
              <a:chExt cx="3736582" cy="560880"/>
            </a:xfrm>
          </p:grpSpPr>
          <p:sp>
            <p:nvSpPr>
              <p:cNvPr id="325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6" name="Class, Object, attribute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Class, Object, attribute, functions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81" t="0" r="20190" b="0"/>
          <a:stretch>
            <a:fillRect/>
          </a:stretch>
        </p:blipFill>
        <p:spPr>
          <a:xfrm>
            <a:off x="4117520" y="9"/>
            <a:ext cx="80744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reeform: Shape 83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Freeform: Shape 85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Basic concepts: What’s programming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What’s programming</a:t>
            </a:r>
          </a:p>
        </p:txBody>
      </p:sp>
      <p:sp>
        <p:nvSpPr>
          <p:cNvPr id="334" name="Programming is a way of communicating with a device: computer, cellphone, …, machine of any kind…"/>
          <p:cNvSpPr txBox="1"/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Programming is a way of </a:t>
            </a:r>
            <a:r>
              <a:rPr b="1"/>
              <a:t>communicating</a:t>
            </a:r>
            <a:r>
              <a:t> with a device: computer, cellphone, …, machine of any kind</a:t>
            </a:r>
          </a:p>
          <a:p>
            <a:pPr>
              <a:defRPr sz="2000"/>
            </a:pPr>
            <a:r>
              <a:t>This communication is possible if you speak a </a:t>
            </a:r>
            <a:r>
              <a:rPr b="1"/>
              <a:t>language</a:t>
            </a:r>
            <a:r>
              <a:t> that the machine understands</a:t>
            </a:r>
          </a:p>
          <a:p>
            <a:pPr>
              <a:defRPr sz="2000"/>
            </a:pPr>
            <a:r>
              <a:t>Programming is </a:t>
            </a:r>
            <a:r>
              <a:rPr b="1"/>
              <a:t>not difficult</a:t>
            </a:r>
            <a:r>
              <a:t>, mastering it might be a bit more </a:t>
            </a:r>
            <a:r>
              <a:rPr b="1"/>
              <a:t>challenging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339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2835996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39495">
              <a:spcBef>
                <a:spcPts val="500"/>
              </a:spcBef>
              <a:buSzTx/>
              <a:buNone/>
              <a:defRPr b="1"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</a:t>
            </a:r>
            <a:r>
              <a:rPr b="0"/>
              <a:t> is a way of </a:t>
            </a:r>
            <a:r>
              <a:t>storing values</a:t>
            </a:r>
            <a:r>
              <a:rPr b="0"/>
              <a:t> that you want to use later</a:t>
            </a:r>
            <a:endParaRPr b="0"/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To define variables, we use </a:t>
            </a:r>
            <a:r>
              <a:rPr b="1"/>
              <a:t>name</a:t>
            </a:r>
            <a:r>
              <a:t> of variable and </a:t>
            </a:r>
            <a:r>
              <a:rPr b="1"/>
              <a:t>‘=‘</a:t>
            </a:r>
            <a:r>
              <a:t> to assign values: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</a:t>
            </a: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Variables can have </a:t>
            </a:r>
            <a:r>
              <a:rPr b="1"/>
              <a:t>different types</a:t>
            </a:r>
            <a:r>
              <a:t>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  # integer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my_second_variable = “This is my second variable”   # string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my_third_variable = 3.0   # float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</p:txBody>
      </p:sp>
      <p:sp>
        <p:nvSpPr>
          <p:cNvPr id="340" name="TextBox 1"/>
          <p:cNvSpPr txBox="1"/>
          <p:nvPr/>
        </p:nvSpPr>
        <p:spPr>
          <a:xfrm>
            <a:off x="478099" y="2772531"/>
            <a:ext cx="3026704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>
                <a:solidFill>
                  <a:srgbClr val="FFFFFF"/>
                </a:solidFill>
              </a:defRPr>
            </a:lvl1pPr>
          </a:lstStyle>
          <a:p>
            <a:pPr/>
            <a:r>
              <a:t>variable_name =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345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1978985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76072">
              <a:spcBef>
                <a:spcPts val="600"/>
              </a:spcBef>
              <a:buSzTx/>
              <a:buNone/>
              <a:defRPr b="1" sz="1134">
                <a:solidFill>
                  <a:srgbClr val="222222"/>
                </a:solidFill>
              </a:defRPr>
            </a:pPr>
            <a:r>
              <a:t>Function</a:t>
            </a:r>
            <a:r>
              <a:rPr b="0"/>
              <a:t> is the way to </a:t>
            </a:r>
            <a:r>
              <a:t>define actions</a:t>
            </a:r>
            <a:r>
              <a:rPr b="0"/>
              <a:t>, i.e sum, print on the screen. </a:t>
            </a:r>
            <a:endParaRPr b="0"/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To define functions, we use the </a:t>
            </a:r>
            <a:r>
              <a:rPr b="1"/>
              <a:t>reserved word def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sum_two_numbers(a, b):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 return a + b</a:t>
            </a:r>
            <a:endParaRPr>
              <a:solidFill>
                <a:srgbClr val="222222"/>
              </a:solidFill>
            </a:endParaRP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say_hi():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print(“Hi”)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Functions can be </a:t>
            </a:r>
            <a:r>
              <a:rPr b="1"/>
              <a:t>called</a:t>
            </a:r>
            <a:r>
              <a:t> by their </a:t>
            </a:r>
            <a:r>
              <a:rPr b="1"/>
              <a:t>name</a:t>
            </a:r>
            <a:r>
              <a:t> and specifying the </a:t>
            </a:r>
            <a:r>
              <a:rPr b="1"/>
              <a:t>parameters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sum_two_numbers(a=7, b=5)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12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say_hi()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Hi</a:t>
            </a:r>
          </a:p>
        </p:txBody>
      </p:sp>
      <p:sp>
        <p:nvSpPr>
          <p:cNvPr id="346" name="TextBox 1"/>
          <p:cNvSpPr txBox="1"/>
          <p:nvPr/>
        </p:nvSpPr>
        <p:spPr>
          <a:xfrm>
            <a:off x="126064" y="2772531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def function_name (parameters)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9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Strategy for Programming</a:t>
            </a:r>
          </a:p>
        </p:txBody>
      </p:sp>
      <p:sp>
        <p:nvSpPr>
          <p:cNvPr id="351" name="TextBox 1"/>
          <p:cNvSpPr txBox="1"/>
          <p:nvPr/>
        </p:nvSpPr>
        <p:spPr>
          <a:xfrm>
            <a:off x="252320" y="2780183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Divide and conquer</a:t>
            </a:r>
          </a:p>
        </p:txBody>
      </p:sp>
      <p:grpSp>
        <p:nvGrpSpPr>
          <p:cNvPr id="371" name="Group 24"/>
          <p:cNvGrpSpPr/>
          <p:nvPr/>
        </p:nvGrpSpPr>
        <p:grpSpPr>
          <a:xfrm>
            <a:off x="5819137" y="1513539"/>
            <a:ext cx="6024174" cy="3830444"/>
            <a:chOff x="0" y="0"/>
            <a:chExt cx="6024173" cy="3830441"/>
          </a:xfrm>
        </p:grpSpPr>
        <p:grpSp>
          <p:nvGrpSpPr>
            <p:cNvPr id="354" name="subproblem"/>
            <p:cNvGrpSpPr/>
            <p:nvPr/>
          </p:nvGrpSpPr>
          <p:grpSpPr>
            <a:xfrm>
              <a:off x="4467726" y="1538539"/>
              <a:ext cx="1556448" cy="591329"/>
              <a:chOff x="0" y="0"/>
              <a:chExt cx="1556447" cy="591328"/>
            </a:xfrm>
          </p:grpSpPr>
          <p:sp>
            <p:nvSpPr>
              <p:cNvPr id="352" name="Rounded Rectangle"/>
              <p:cNvSpPr/>
              <p:nvPr/>
            </p:nvSpPr>
            <p:spPr>
              <a:xfrm>
                <a:off x="0" y="0"/>
                <a:ext cx="1556448" cy="591329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subproblem"/>
              <p:cNvSpPr txBox="1"/>
              <p:nvPr/>
            </p:nvSpPr>
            <p:spPr>
              <a:xfrm>
                <a:off x="16264" y="166666"/>
                <a:ext cx="1523919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55" name="Line"/>
            <p:cNvSpPr/>
            <p:nvPr/>
          </p:nvSpPr>
          <p:spPr>
            <a:xfrm>
              <a:off x="3311980" y="817822"/>
              <a:ext cx="2012061" cy="7207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58" name="subproblem"/>
            <p:cNvGrpSpPr/>
            <p:nvPr/>
          </p:nvGrpSpPr>
          <p:grpSpPr>
            <a:xfrm>
              <a:off x="436915" y="1568748"/>
              <a:ext cx="1556447" cy="591329"/>
              <a:chOff x="0" y="0"/>
              <a:chExt cx="1556445" cy="591328"/>
            </a:xfrm>
          </p:grpSpPr>
          <p:sp>
            <p:nvSpPr>
              <p:cNvPr id="356" name="Rounded Rectangle"/>
              <p:cNvSpPr/>
              <p:nvPr/>
            </p:nvSpPr>
            <p:spPr>
              <a:xfrm>
                <a:off x="0" y="0"/>
                <a:ext cx="1556446" cy="591329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7" name="subproblem"/>
              <p:cNvSpPr txBox="1"/>
              <p:nvPr/>
            </p:nvSpPr>
            <p:spPr>
              <a:xfrm>
                <a:off x="25978" y="166666"/>
                <a:ext cx="1504490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59" name="Line"/>
            <p:cNvSpPr/>
            <p:nvPr/>
          </p:nvSpPr>
          <p:spPr>
            <a:xfrm flipH="1">
              <a:off x="1181829" y="835914"/>
              <a:ext cx="2160648" cy="72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62" name="Problem"/>
            <p:cNvGrpSpPr/>
            <p:nvPr/>
          </p:nvGrpSpPr>
          <p:grpSpPr>
            <a:xfrm>
              <a:off x="2038153" y="0"/>
              <a:ext cx="2429575" cy="892970"/>
              <a:chOff x="0" y="0"/>
              <a:chExt cx="2429573" cy="892969"/>
            </a:xfrm>
          </p:grpSpPr>
          <p:sp>
            <p:nvSpPr>
              <p:cNvPr id="360" name="Rounded Rectangle"/>
              <p:cNvSpPr/>
              <p:nvPr/>
            </p:nvSpPr>
            <p:spPr>
              <a:xfrm>
                <a:off x="0" y="0"/>
                <a:ext cx="2429574" cy="892970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1" name="Problem"/>
              <p:cNvSpPr txBox="1"/>
              <p:nvPr/>
            </p:nvSpPr>
            <p:spPr>
              <a:xfrm>
                <a:off x="39230" y="317487"/>
                <a:ext cx="2351114" cy="257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65" name="subproblem"/>
            <p:cNvGrpSpPr/>
            <p:nvPr/>
          </p:nvGrpSpPr>
          <p:grpSpPr>
            <a:xfrm>
              <a:off x="2480954" y="1568748"/>
              <a:ext cx="1556444" cy="591329"/>
              <a:chOff x="0" y="0"/>
              <a:chExt cx="1556442" cy="591328"/>
            </a:xfrm>
          </p:grpSpPr>
          <p:sp>
            <p:nvSpPr>
              <p:cNvPr id="363" name="Rounded Rectangle"/>
              <p:cNvSpPr/>
              <p:nvPr/>
            </p:nvSpPr>
            <p:spPr>
              <a:xfrm>
                <a:off x="0" y="0"/>
                <a:ext cx="1556443" cy="591329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subproblem"/>
              <p:cNvSpPr txBox="1"/>
              <p:nvPr/>
            </p:nvSpPr>
            <p:spPr>
              <a:xfrm>
                <a:off x="25978" y="166666"/>
                <a:ext cx="1504487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66" name="Line"/>
            <p:cNvSpPr/>
            <p:nvPr/>
          </p:nvSpPr>
          <p:spPr>
            <a:xfrm>
              <a:off x="3277860" y="923177"/>
              <a:ext cx="2" cy="6153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Rounded Rectangle"/>
            <p:cNvSpPr/>
            <p:nvPr/>
          </p:nvSpPr>
          <p:spPr>
            <a:xfrm>
              <a:off x="0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Rounded Rectangle"/>
            <p:cNvSpPr/>
            <p:nvPr/>
          </p:nvSpPr>
          <p:spPr>
            <a:xfrm>
              <a:off x="1095117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Line"/>
            <p:cNvSpPr/>
            <p:nvPr/>
          </p:nvSpPr>
          <p:spPr>
            <a:xfrm flipH="1">
              <a:off x="436914" y="2160075"/>
              <a:ext cx="742078" cy="9955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0" name="Line"/>
            <p:cNvSpPr/>
            <p:nvPr/>
          </p:nvSpPr>
          <p:spPr>
            <a:xfrm>
              <a:off x="1178992" y="2163912"/>
              <a:ext cx="414727" cy="987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376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396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379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377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8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0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3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381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2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4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7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385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6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90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388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91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7" name="Describe this object a car:…"/>
          <p:cNvSpPr txBox="1"/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moves, breaks, etc.</a:t>
            </a:r>
          </a:p>
        </p:txBody>
      </p:sp>
      <p:sp>
        <p:nvSpPr>
          <p:cNvPr id="398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403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423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406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5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07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0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408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9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1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4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412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3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417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415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6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8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24" name="Describe this object a car:…"/>
          <p:cNvSpPr txBox="1"/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 </a:t>
            </a:r>
            <a:r>
              <a:rPr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b="1"/>
              <a:t> Class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variables or attributes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start, change gear,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800"/>
              <a:t>functions</a:t>
            </a:r>
          </a:p>
        </p:txBody>
      </p:sp>
      <p:sp>
        <p:nvSpPr>
          <p:cNvPr id="425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426" name="TextBox 2"/>
          <p:cNvSpPr txBox="1"/>
          <p:nvPr/>
        </p:nvSpPr>
        <p:spPr>
          <a:xfrm>
            <a:off x="7149873" y="4009807"/>
            <a:ext cx="5313896" cy="284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Variables: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color = “blue”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number_of_wheels = 4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motor = True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power = “gas”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gear = None</a:t>
            </a:r>
          </a:p>
          <a:p>
            <a:pPr>
              <a:defRPr b="1" sz="1600"/>
            </a:pPr>
            <a:r>
              <a:t>Functions: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start_engine():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change_gear(gear):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801098" y="484673"/>
            <a:ext cx="7056164" cy="1325564"/>
          </a:xfrm>
          <a:prstGeom prst="rect">
            <a:avLst/>
          </a:prstGeom>
        </p:spPr>
        <p:txBody>
          <a:bodyPr/>
          <a:lstStyle/>
          <a:p>
            <a:pPr/>
            <a:r>
              <a:t>Center for Health Data Science</a:t>
            </a:r>
          </a:p>
        </p:txBody>
      </p:sp>
      <p:sp>
        <p:nvSpPr>
          <p:cNvPr id="127" name="Content Placeholder 2"/>
          <p:cNvSpPr txBox="1"/>
          <p:nvPr>
            <p:ph type="body" sz="half" idx="1"/>
          </p:nvPr>
        </p:nvSpPr>
        <p:spPr>
          <a:xfrm>
            <a:off x="911868" y="2184248"/>
            <a:ext cx="5272889" cy="3181685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900"/>
              </a:spcBef>
              <a:defRPr b="1" sz="2688"/>
            </a:pPr>
            <a:r>
              <a:t>The Data Science lab: 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Provides data science support for all research groups at SUND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Organizes workshops/seminars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</a:p>
          <a:p>
            <a:pPr marL="219455" indent="-219455" defTabSz="877823">
              <a:spcBef>
                <a:spcPts val="900"/>
              </a:spcBef>
              <a:defRPr b="1" sz="2688"/>
            </a:pPr>
            <a:r>
              <a:t>Research units: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work on different areas and topics within the field of health data science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728804" y="1389963"/>
            <a:ext cx="21710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chemeClr val="accent5">
                    <a:lumOff val="20196"/>
                  </a:schemeClr>
                </a:solidFill>
              </a:defRPr>
            </a:lvl1pPr>
          </a:lstStyle>
          <a:p>
            <a:pPr/>
            <a:r>
              <a:t>https://heads.ku.dk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8000455" y="2011938"/>
            <a:ext cx="4364072" cy="4857876"/>
            <a:chOff x="0" y="0"/>
            <a:chExt cx="4364071" cy="4857875"/>
          </a:xfrm>
        </p:grpSpPr>
        <p:sp>
          <p:nvSpPr>
            <p:cNvPr id="129" name="Freeform 49"/>
            <p:cNvSpPr/>
            <p:nvPr/>
          </p:nvSpPr>
          <p:spPr>
            <a:xfrm flipH="1">
              <a:off x="0" y="0"/>
              <a:ext cx="4239690" cy="485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88" y="0"/>
                  </a:moveTo>
                  <a:cubicBezTo>
                    <a:pt x="15775" y="0"/>
                    <a:pt x="21600" y="5084"/>
                    <a:pt x="21600" y="11356"/>
                  </a:cubicBezTo>
                  <a:cubicBezTo>
                    <a:pt x="21600" y="15668"/>
                    <a:pt x="18847" y="19418"/>
                    <a:pt x="14791" y="21341"/>
                  </a:cubicBezTo>
                  <a:lnTo>
                    <a:pt x="14174" y="21600"/>
                  </a:lnTo>
                  <a:lnTo>
                    <a:pt x="3002" y="21600"/>
                  </a:lnTo>
                  <a:lnTo>
                    <a:pt x="2386" y="21341"/>
                  </a:lnTo>
                  <a:cubicBezTo>
                    <a:pt x="1649" y="20991"/>
                    <a:pt x="954" y="20581"/>
                    <a:pt x="312" y="20118"/>
                  </a:cubicBezTo>
                  <a:lnTo>
                    <a:pt x="0" y="19871"/>
                  </a:lnTo>
                  <a:lnTo>
                    <a:pt x="0" y="2840"/>
                  </a:lnTo>
                  <a:lnTo>
                    <a:pt x="312" y="2593"/>
                  </a:lnTo>
                  <a:cubicBezTo>
                    <a:pt x="2561" y="973"/>
                    <a:pt x="5445" y="0"/>
                    <a:pt x="858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Freeform: Shape 11"/>
            <p:cNvSpPr/>
            <p:nvPr/>
          </p:nvSpPr>
          <p:spPr>
            <a:xfrm>
              <a:off x="138847" y="138846"/>
              <a:ext cx="4100844" cy="471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21" y="0"/>
                  </a:moveTo>
                  <a:cubicBezTo>
                    <a:pt x="15794" y="0"/>
                    <a:pt x="18613" y="947"/>
                    <a:pt x="20812" y="2524"/>
                  </a:cubicBezTo>
                  <a:lnTo>
                    <a:pt x="21600" y="3146"/>
                  </a:lnTo>
                  <a:lnTo>
                    <a:pt x="21600" y="18962"/>
                  </a:lnTo>
                  <a:lnTo>
                    <a:pt x="20812" y="19584"/>
                  </a:lnTo>
                  <a:cubicBezTo>
                    <a:pt x="19870" y="20260"/>
                    <a:pt x="18814" y="20821"/>
                    <a:pt x="17672" y="21240"/>
                  </a:cubicBezTo>
                  <a:lnTo>
                    <a:pt x="16541" y="21600"/>
                  </a:lnTo>
                  <a:lnTo>
                    <a:pt x="8901" y="21600"/>
                  </a:lnTo>
                  <a:lnTo>
                    <a:pt x="7769" y="21240"/>
                  </a:lnTo>
                  <a:cubicBezTo>
                    <a:pt x="3204" y="19562"/>
                    <a:pt x="0" y="15633"/>
                    <a:pt x="0" y="11054"/>
                  </a:cubicBezTo>
                  <a:cubicBezTo>
                    <a:pt x="0" y="4949"/>
                    <a:pt x="5695" y="0"/>
                    <a:pt x="1272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1" name="Graphic 6" descr="Graphic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12668" y="376092"/>
              <a:ext cx="1290764" cy="1290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13" descr="Graphic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6803" y="1796456"/>
              <a:ext cx="2036747" cy="2036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Graphic 15" descr="Graphic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03170" y="3649842"/>
              <a:ext cx="1156432" cy="11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Graphic 17" descr="Graphic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32354" y="3678396"/>
              <a:ext cx="1015444" cy="1015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Graphic 19" descr="Graphic 1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32109" y="2912667"/>
              <a:ext cx="1156431" cy="1156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Graphic 21" descr="Graphic 2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1710" y="1077805"/>
              <a:ext cx="930330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Graphic 23" descr="Graphic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89671" y="374301"/>
              <a:ext cx="930329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Graphic 25" descr="Graphic 2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426921" y="1986958"/>
              <a:ext cx="995656" cy="995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Graphic 27" descr="Graphic 2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18550" y="1747987"/>
              <a:ext cx="1045522" cy="1045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icture 29" descr="Picture 2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53924" y="2512488"/>
              <a:ext cx="442506" cy="44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Oval 81"/>
          <p:cNvSpPr/>
          <p:nvPr/>
        </p:nvSpPr>
        <p:spPr>
          <a:xfrm>
            <a:off x="6621401" y="2335015"/>
            <a:ext cx="1494220" cy="1494220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705729" y="2419343"/>
            <a:ext cx="1325564" cy="132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4951" t="0" r="6456" b="0"/>
          <a:stretch>
            <a:fillRect/>
          </a:stretch>
        </p:blipFill>
        <p:spPr>
          <a:xfrm>
            <a:off x="4117521" y="10"/>
            <a:ext cx="8074480" cy="685792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Freeform: Shape 8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Freeform: Shape 10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Title 1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Coffee with your team</a:t>
            </a:r>
          </a:p>
        </p:txBody>
      </p:sp>
      <p:sp>
        <p:nvSpPr>
          <p:cNvPr id="432" name="Content Placeholder 2"/>
          <p:cNvSpPr txBox="1"/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b="1" sz="2000"/>
            </a:pPr>
            <a:r>
              <a:t>Introduce</a:t>
            </a:r>
            <a:r>
              <a:rPr b="0"/>
              <a:t> yourself and </a:t>
            </a:r>
            <a:r>
              <a:t>what you do</a:t>
            </a:r>
          </a:p>
          <a:p>
            <a:pPr>
              <a:defRPr sz="2000"/>
            </a:pPr>
            <a:r>
              <a:t>Explain your </a:t>
            </a:r>
            <a:r>
              <a:rPr b="1"/>
              <a:t>motivation</a:t>
            </a:r>
            <a:r>
              <a:t> to take the course</a:t>
            </a:r>
          </a:p>
          <a:p>
            <a:pPr>
              <a:defRPr sz="2000"/>
            </a:pPr>
            <a:r>
              <a:t>Discuss what </a:t>
            </a:r>
            <a:r>
              <a:rPr b="1"/>
              <a:t>data</a:t>
            </a:r>
            <a:r>
              <a:t> could be relevant for you</a:t>
            </a:r>
          </a:p>
        </p:txBody>
      </p:sp>
      <p:pic>
        <p:nvPicPr>
          <p:cNvPr id="433" name="Graphic 5" descr="Graphic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8462" y="2634908"/>
            <a:ext cx="2148573" cy="2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 81"/>
          <p:cNvSpPr/>
          <p:nvPr/>
        </p:nvSpPr>
        <p:spPr>
          <a:xfrm>
            <a:off x="5515495" y="197110"/>
            <a:ext cx="2020825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Freeform: Shape 83"/>
          <p:cNvSpPr/>
          <p:nvPr/>
        </p:nvSpPr>
        <p:spPr>
          <a:xfrm>
            <a:off x="5680087" y="361702"/>
            <a:ext cx="1691640" cy="16916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7" name="Oval 84"/>
          <p:cNvSpPr/>
          <p:nvPr/>
        </p:nvSpPr>
        <p:spPr>
          <a:xfrm>
            <a:off x="5673659" y="2557569"/>
            <a:ext cx="3072385" cy="3072385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8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9" name="Freeform: Shape 88"/>
          <p:cNvSpPr/>
          <p:nvPr/>
        </p:nvSpPr>
        <p:spPr>
          <a:xfrm>
            <a:off x="5838252" y="2722160"/>
            <a:ext cx="2743201" cy="2743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234" y="758101"/>
            <a:ext cx="918359" cy="918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Freeform: Shape 92"/>
          <p:cNvSpPr/>
          <p:nvPr/>
        </p:nvSpPr>
        <p:spPr>
          <a:xfrm>
            <a:off x="8848369" y="3966828"/>
            <a:ext cx="3339960" cy="289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51" y="0"/>
                </a:moveTo>
                <a:cubicBezTo>
                  <a:pt x="16080" y="0"/>
                  <a:pt x="18950" y="1282"/>
                  <a:pt x="21189" y="3416"/>
                </a:cubicBezTo>
                <a:lnTo>
                  <a:pt x="21600" y="3848"/>
                </a:lnTo>
                <a:lnTo>
                  <a:pt x="21600" y="21600"/>
                </a:lnTo>
                <a:lnTo>
                  <a:pt x="1358" y="21600"/>
                </a:lnTo>
                <a:lnTo>
                  <a:pt x="1018" y="20784"/>
                </a:lnTo>
                <a:cubicBezTo>
                  <a:pt x="362" y="18995"/>
                  <a:pt x="0" y="17027"/>
                  <a:pt x="0" y="14961"/>
                </a:cubicBezTo>
                <a:cubicBezTo>
                  <a:pt x="0" y="6698"/>
                  <a:pt x="5798" y="0"/>
                  <a:pt x="1295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4" name="Freeform: Shape 94"/>
          <p:cNvSpPr/>
          <p:nvPr/>
        </p:nvSpPr>
        <p:spPr>
          <a:xfrm>
            <a:off x="9009415" y="4131545"/>
            <a:ext cx="3178913" cy="272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88" y="0"/>
                </a:moveTo>
                <a:cubicBezTo>
                  <a:pt x="15936" y="0"/>
                  <a:pt x="19058" y="1630"/>
                  <a:pt x="21318" y="4264"/>
                </a:cubicBezTo>
                <a:lnTo>
                  <a:pt x="21600" y="4627"/>
                </a:lnTo>
                <a:lnTo>
                  <a:pt x="21600" y="21600"/>
                </a:lnTo>
                <a:lnTo>
                  <a:pt x="1559" y="21600"/>
                </a:lnTo>
                <a:lnTo>
                  <a:pt x="1507" y="21500"/>
                </a:lnTo>
                <a:cubicBezTo>
                  <a:pt x="546" y="19437"/>
                  <a:pt x="0" y="17073"/>
                  <a:pt x="0" y="14560"/>
                </a:cubicBezTo>
                <a:cubicBezTo>
                  <a:pt x="0" y="6519"/>
                  <a:pt x="5591" y="0"/>
                  <a:pt x="12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19" y="4669626"/>
            <a:ext cx="2116189" cy="208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1850" y="3240610"/>
            <a:ext cx="1781871" cy="1781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724897" y="1396288"/>
            <a:ext cx="4624344" cy="1325564"/>
          </a:xfrm>
          <a:prstGeom prst="rect">
            <a:avLst/>
          </a:prstGeom>
        </p:spPr>
        <p:txBody>
          <a:bodyPr/>
          <a:lstStyle/>
          <a:p>
            <a:pPr/>
            <a:r>
              <a:t>The Team</a:t>
            </a:r>
          </a:p>
        </p:txBody>
      </p:sp>
      <p:sp>
        <p:nvSpPr>
          <p:cNvPr id="146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Thilde Terkelsen (HeaDS) 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Annelaura Bach Nielsen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Jose Alejandro Herrera Romero - Alex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Rita Colaço (PRI)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Inigo Prada Luengo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Viktoria Schuster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Henry Webel (NNF CPR)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5212885" y="301479"/>
            <a:ext cx="3281570" cy="3281570"/>
            <a:chOff x="0" y="0"/>
            <a:chExt cx="3281569" cy="3281569"/>
          </a:xfrm>
        </p:grpSpPr>
        <p:sp>
          <p:nvSpPr>
            <p:cNvPr id="147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8528126" y="14876"/>
            <a:ext cx="3756131" cy="3174058"/>
            <a:chOff x="0" y="0"/>
            <a:chExt cx="3756130" cy="3174057"/>
          </a:xfrm>
        </p:grpSpPr>
        <p:sp>
          <p:nvSpPr>
            <p:cNvPr id="150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3391" y="921985"/>
            <a:ext cx="2040558" cy="204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Google Shape;173;p4" descr="Google Shape;173;p4"/>
          <p:cNvPicPr>
            <a:picLocks noChangeAspect="1"/>
          </p:cNvPicPr>
          <p:nvPr/>
        </p:nvPicPr>
        <p:blipFill>
          <a:blip r:embed="rId4">
            <a:extLst/>
          </a:blip>
          <a:srcRect l="7730" t="0" r="0" b="0"/>
          <a:stretch>
            <a:fillRect/>
          </a:stretch>
        </p:blipFill>
        <p:spPr>
          <a:xfrm>
            <a:off x="5868811" y="3801149"/>
            <a:ext cx="1174827" cy="124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70;p4" descr="Google Shape;170;p4"/>
          <p:cNvPicPr>
            <a:picLocks noChangeAspect="1"/>
          </p:cNvPicPr>
          <p:nvPr/>
        </p:nvPicPr>
        <p:blipFill>
          <a:blip r:embed="rId5">
            <a:extLst/>
          </a:blip>
          <a:srcRect l="3155" t="0" r="3155" b="0"/>
          <a:stretch>
            <a:fillRect/>
          </a:stretch>
        </p:blipFill>
        <p:spPr>
          <a:xfrm>
            <a:off x="8424248" y="5157134"/>
            <a:ext cx="1234613" cy="1230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76;p4" descr="Google Shape;176;p4"/>
          <p:cNvPicPr>
            <a:picLocks noChangeAspect="1"/>
          </p:cNvPicPr>
          <p:nvPr/>
        </p:nvPicPr>
        <p:blipFill>
          <a:blip r:embed="rId6">
            <a:extLst/>
          </a:blip>
          <a:srcRect l="0" t="0" r="12579" b="0"/>
          <a:stretch>
            <a:fillRect/>
          </a:stretch>
        </p:blipFill>
        <p:spPr>
          <a:xfrm>
            <a:off x="9749118" y="3810362"/>
            <a:ext cx="1166065" cy="1233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84;p4" descr="Google Shape;184;p4"/>
          <p:cNvPicPr>
            <a:picLocks noChangeAspect="1"/>
          </p:cNvPicPr>
          <p:nvPr/>
        </p:nvPicPr>
        <p:blipFill>
          <a:blip r:embed="rId7">
            <a:extLst/>
          </a:blip>
          <a:srcRect l="3136" t="0" r="3136" b="3901"/>
          <a:stretch>
            <a:fillRect/>
          </a:stretch>
        </p:blipFill>
        <p:spPr>
          <a:xfrm>
            <a:off x="8461475" y="3810362"/>
            <a:ext cx="1175444" cy="123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yfKKyved.jpg" descr="yfKKyved.jpg"/>
          <p:cNvPicPr>
            <a:picLocks noChangeAspect="1"/>
          </p:cNvPicPr>
          <p:nvPr/>
        </p:nvPicPr>
        <p:blipFill>
          <a:blip r:embed="rId8">
            <a:extLst/>
          </a:blip>
          <a:srcRect l="6743" t="0" r="6743" b="7864"/>
          <a:stretch>
            <a:fillRect/>
          </a:stretch>
        </p:blipFill>
        <p:spPr>
          <a:xfrm>
            <a:off x="7147831" y="5146815"/>
            <a:ext cx="1174800" cy="125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nnelaura-Nielsen-2.jpg" descr="Annelaura-Nielsen-2.jpg"/>
          <p:cNvPicPr>
            <a:picLocks noChangeAspect="1"/>
          </p:cNvPicPr>
          <p:nvPr/>
        </p:nvPicPr>
        <p:blipFill>
          <a:blip r:embed="rId9">
            <a:extLst/>
          </a:blip>
          <a:srcRect l="10143" t="13861" r="8375" b="3787"/>
          <a:stretch>
            <a:fillRect/>
          </a:stretch>
        </p:blipFill>
        <p:spPr>
          <a:xfrm>
            <a:off x="7141481" y="3813434"/>
            <a:ext cx="1238109" cy="1251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rt_www40.hentindhold_cms.jpg" descr="prt_www40.hentindhold_cms.jpg"/>
          <p:cNvPicPr>
            <a:picLocks noChangeAspect="1"/>
          </p:cNvPicPr>
          <p:nvPr/>
        </p:nvPicPr>
        <p:blipFill>
          <a:blip r:embed="rId10">
            <a:extLst/>
          </a:blip>
          <a:srcRect l="3095" t="0" r="6066" b="0"/>
          <a:stretch>
            <a:fillRect/>
          </a:stretch>
        </p:blipFill>
        <p:spPr>
          <a:xfrm>
            <a:off x="9769665" y="5148664"/>
            <a:ext cx="1117955" cy="123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unnamed.jpg" descr="unnamed.jpg"/>
          <p:cNvPicPr>
            <a:picLocks noChangeAspect="1"/>
          </p:cNvPicPr>
          <p:nvPr/>
        </p:nvPicPr>
        <p:blipFill>
          <a:blip r:embed="rId11">
            <a:extLst/>
          </a:blip>
          <a:srcRect l="0" t="7719" r="0" b="7719"/>
          <a:stretch>
            <a:fillRect/>
          </a:stretch>
        </p:blipFill>
        <p:spPr>
          <a:xfrm>
            <a:off x="5884884" y="5128360"/>
            <a:ext cx="1142527" cy="1288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xfrm>
            <a:off x="772526" y="1195451"/>
            <a:ext cx="4624343" cy="1325564"/>
          </a:xfrm>
          <a:prstGeom prst="rect">
            <a:avLst/>
          </a:prstGeom>
        </p:spPr>
        <p:txBody>
          <a:bodyPr/>
          <a:lstStyle/>
          <a:p>
            <a:pPr/>
            <a:r>
              <a:t>Former Team Members</a:t>
            </a:r>
          </a:p>
        </p:txBody>
      </p:sp>
      <p:sp>
        <p:nvSpPr>
          <p:cNvPr id="165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Alberto Santos Delgardo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Dhouha Grissa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Grzegorz Jerzy Maciag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Katerina Nastou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Kübra Altinel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Marta Matos (GENOME Center)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Nicholas Luke Cowie (DTU)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5369530" y="372681"/>
            <a:ext cx="3281570" cy="3281570"/>
            <a:chOff x="0" y="0"/>
            <a:chExt cx="3281569" cy="3281569"/>
          </a:xfrm>
        </p:grpSpPr>
        <p:sp>
          <p:nvSpPr>
            <p:cNvPr id="166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8528125" y="14876"/>
            <a:ext cx="3756131" cy="3174058"/>
            <a:chOff x="0" y="0"/>
            <a:chExt cx="3756130" cy="3174057"/>
          </a:xfrm>
        </p:grpSpPr>
        <p:sp>
          <p:nvSpPr>
            <p:cNvPr id="169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0036" y="993187"/>
            <a:ext cx="2040558" cy="2040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9101704" y="4212688"/>
            <a:ext cx="3072385" cy="2659554"/>
            <a:chOff x="0" y="0"/>
            <a:chExt cx="3072383" cy="2659552"/>
          </a:xfrm>
        </p:grpSpPr>
        <p:sp>
          <p:nvSpPr>
            <p:cNvPr id="174" name="Freeform: Shape 92"/>
            <p:cNvSpPr/>
            <p:nvPr/>
          </p:nvSpPr>
          <p:spPr>
            <a:xfrm>
              <a:off x="0" y="0"/>
              <a:ext cx="3072384" cy="265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51" y="0"/>
                  </a:moveTo>
                  <a:cubicBezTo>
                    <a:pt x="16080" y="0"/>
                    <a:pt x="18950" y="1282"/>
                    <a:pt x="21189" y="3416"/>
                  </a:cubicBezTo>
                  <a:lnTo>
                    <a:pt x="21600" y="3848"/>
                  </a:lnTo>
                  <a:lnTo>
                    <a:pt x="21600" y="21600"/>
                  </a:lnTo>
                  <a:lnTo>
                    <a:pt x="1358" y="21600"/>
                  </a:lnTo>
                  <a:lnTo>
                    <a:pt x="1018" y="20784"/>
                  </a:lnTo>
                  <a:cubicBezTo>
                    <a:pt x="362" y="18995"/>
                    <a:pt x="0" y="17027"/>
                    <a:pt x="0" y="14961"/>
                  </a:cubicBezTo>
                  <a:cubicBezTo>
                    <a:pt x="0" y="6698"/>
                    <a:pt x="5798" y="0"/>
                    <a:pt x="12951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Freeform: Shape 94"/>
            <p:cNvSpPr/>
            <p:nvPr/>
          </p:nvSpPr>
          <p:spPr>
            <a:xfrm>
              <a:off x="148144" y="151521"/>
              <a:ext cx="2924240" cy="250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88" y="0"/>
                  </a:moveTo>
                  <a:cubicBezTo>
                    <a:pt x="15936" y="0"/>
                    <a:pt x="19058" y="1630"/>
                    <a:pt x="21318" y="4264"/>
                  </a:cubicBezTo>
                  <a:lnTo>
                    <a:pt x="21600" y="4627"/>
                  </a:lnTo>
                  <a:lnTo>
                    <a:pt x="21600" y="21600"/>
                  </a:lnTo>
                  <a:lnTo>
                    <a:pt x="1559" y="21600"/>
                  </a:lnTo>
                  <a:lnTo>
                    <a:pt x="1507" y="21500"/>
                  </a:lnTo>
                  <a:cubicBezTo>
                    <a:pt x="546" y="19437"/>
                    <a:pt x="0" y="17073"/>
                    <a:pt x="0" y="14560"/>
                  </a:cubicBezTo>
                  <a:cubicBezTo>
                    <a:pt x="0" y="6519"/>
                    <a:pt x="5591" y="0"/>
                    <a:pt x="124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8286" y="4902025"/>
            <a:ext cx="1908216" cy="1877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: Shape 2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Freeform: Shape 2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Practical Things about the Course</a:t>
            </a:r>
          </a:p>
        </p:txBody>
      </p:sp>
      <p:grpSp>
        <p:nvGrpSpPr>
          <p:cNvPr id="192" name="Content Placeholder 2"/>
          <p:cNvGrpSpPr/>
          <p:nvPr/>
        </p:nvGrpSpPr>
        <p:grpSpPr>
          <a:xfrm>
            <a:off x="6143707" y="1138303"/>
            <a:ext cx="5337976" cy="5015024"/>
            <a:chOff x="0" y="0"/>
            <a:chExt cx="5337974" cy="5015022"/>
          </a:xfrm>
        </p:grpSpPr>
        <p:sp>
          <p:nvSpPr>
            <p:cNvPr id="182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Program"/>
            <p:cNvSpPr txBox="1"/>
            <p:nvPr/>
          </p:nvSpPr>
          <p:spPr>
            <a:xfrm>
              <a:off x="0" y="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Coffee and Q&amp;A"/>
            <p:cNvSpPr txBox="1"/>
            <p:nvPr/>
          </p:nvSpPr>
          <p:spPr>
            <a:xfrm>
              <a:off x="0" y="101618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Coffee and Q&amp;A</a:t>
              </a:r>
            </a:p>
          </p:txBody>
        </p:sp>
        <p:sp>
          <p:nvSpPr>
            <p:cNvPr id="186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Teams"/>
            <p:cNvSpPr txBox="1"/>
            <p:nvPr/>
          </p:nvSpPr>
          <p:spPr>
            <a:xfrm>
              <a:off x="0" y="203236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Teams</a:t>
              </a:r>
            </a:p>
          </p:txBody>
        </p:sp>
        <p:sp>
          <p:nvSpPr>
            <p:cNvPr id="188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Breakout rooms"/>
            <p:cNvSpPr txBox="1"/>
            <p:nvPr/>
          </p:nvSpPr>
          <p:spPr>
            <a:xfrm>
              <a:off x="0" y="304854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Breakout rooms</a:t>
              </a:r>
            </a:p>
          </p:txBody>
        </p:sp>
        <p:sp>
          <p:nvSpPr>
            <p:cNvPr id="190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Datathon"/>
            <p:cNvSpPr txBox="1"/>
            <p:nvPr/>
          </p:nvSpPr>
          <p:spPr>
            <a:xfrm>
              <a:off x="0" y="4064719"/>
              <a:ext cx="5337975" cy="950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Datathon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Freeform: Shape 29"/>
          <p:cNvSpPr/>
          <p:nvPr/>
        </p:nvSpPr>
        <p:spPr>
          <a:xfrm flipV="1">
            <a:off x="0" y="-478"/>
            <a:ext cx="6754318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Freeform: Shape 31"/>
          <p:cNvSpPr/>
          <p:nvPr/>
        </p:nvSpPr>
        <p:spPr>
          <a:xfrm flipV="1">
            <a:off x="1" y="-478"/>
            <a:ext cx="5953780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Title 1"/>
          <p:cNvSpPr txBox="1"/>
          <p:nvPr>
            <p:ph type="title"/>
          </p:nvPr>
        </p:nvSpPr>
        <p:spPr>
          <a:xfrm>
            <a:off x="410666" y="1901247"/>
            <a:ext cx="3877057" cy="2249425"/>
          </a:xfrm>
          <a:prstGeom prst="rect">
            <a:avLst/>
          </a:prstGeom>
        </p:spPr>
        <p:txBody>
          <a:bodyPr anchor="b"/>
          <a:lstStyle/>
          <a:p>
            <a:pPr>
              <a:defRPr sz="3800"/>
            </a:pPr>
            <a:r>
              <a:t>Practical Things about the Course</a:t>
            </a:r>
            <a:br/>
            <a:br/>
            <a:r>
              <a:t>-- Program --</a:t>
            </a:r>
          </a:p>
        </p:txBody>
      </p:sp>
      <p:graphicFrame>
        <p:nvGraphicFramePr>
          <p:cNvPr id="198" name="Table 3"/>
          <p:cNvGraphicFramePr/>
          <p:nvPr/>
        </p:nvGraphicFramePr>
        <p:xfrm>
          <a:off x="5819495" y="2587592"/>
          <a:ext cx="6032562" cy="43525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4740"/>
                <a:gridCol w="2184339"/>
                <a:gridCol w="1553484"/>
                <a:gridCol w="1379997"/>
              </a:tblGrid>
              <a:tr h="368600">
                <a:tc>
                  <a:txBody>
                    <a:bodyPr/>
                    <a:lstStyle/>
                    <a:p>
                      <a:pPr algn="ctr"/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Wednesday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Thursday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Friday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9:00-09:45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Introduction and motivation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Conditions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2834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9:45-10:00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10:00-11:00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Tools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Loops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II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192786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11:00-12:00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Variables and data types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Functions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</a:tr>
              <a:tr h="273558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Numbers and operators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12:00-13:00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Lunch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13:00-14:00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 Importing data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Numpy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14:00-14:45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14:45-15:15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15:15-15:45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Pandas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15:45-16:30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Presentations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: Shape 4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Freeform: Shape 4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Teams --</a:t>
            </a:r>
          </a:p>
        </p:txBody>
      </p:sp>
      <p:grpSp>
        <p:nvGrpSpPr>
          <p:cNvPr id="213" name="Content Placeholder 2"/>
          <p:cNvGrpSpPr/>
          <p:nvPr/>
        </p:nvGrpSpPr>
        <p:grpSpPr>
          <a:xfrm>
            <a:off x="5087063" y="2611936"/>
            <a:ext cx="7043844" cy="2367901"/>
            <a:chOff x="0" y="0"/>
            <a:chExt cx="7043842" cy="2367899"/>
          </a:xfrm>
        </p:grpSpPr>
        <p:sp>
          <p:nvSpPr>
            <p:cNvPr id="203" name="Rectangle"/>
            <p:cNvSpPr/>
            <p:nvPr/>
          </p:nvSpPr>
          <p:spPr>
            <a:xfrm>
              <a:off x="0" y="295200"/>
              <a:ext cx="7043843" cy="5040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206" name="Group"/>
            <p:cNvGrpSpPr/>
            <p:nvPr/>
          </p:nvGrpSpPr>
          <p:grpSpPr>
            <a:xfrm>
              <a:off x="352192" y="0"/>
              <a:ext cx="4930690" cy="590401"/>
              <a:chOff x="0" y="0"/>
              <a:chExt cx="4930688" cy="590400"/>
            </a:xfrm>
          </p:grpSpPr>
          <p:sp>
            <p:nvSpPr>
              <p:cNvPr id="204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5" name="52 participants divided into 8 fixed teams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52 participants </a:t>
                </a:r>
                <a:r>
                  <a:rPr b="0"/>
                  <a:t>divided into </a:t>
                </a:r>
                <a:r>
                  <a:t>8 fixed teams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1202399"/>
              <a:ext cx="7043843" cy="1165501"/>
              <a:chOff x="0" y="0"/>
              <a:chExt cx="7043842" cy="1165499"/>
            </a:xfrm>
          </p:grpSpPr>
          <p:sp>
            <p:nvSpPr>
              <p:cNvPr id="207" name="Rectangle"/>
              <p:cNvSpPr/>
              <p:nvPr/>
            </p:nvSpPr>
            <p:spPr>
              <a:xfrm>
                <a:off x="-1" y="0"/>
                <a:ext cx="7043844" cy="116550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</a:p>
            </p:txBody>
          </p:sp>
          <p:sp>
            <p:nvSpPr>
              <p:cNvPr id="208" name="Individual: exercises…"/>
              <p:cNvSpPr txBox="1"/>
              <p:nvPr/>
            </p:nvSpPr>
            <p:spPr>
              <a:xfrm>
                <a:off x="404439" y="274319"/>
                <a:ext cx="6234964" cy="858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2239" tIns="142239" rIns="142239" bIns="142239" numCol="1" anchor="t">
                <a:spAutoFit/>
              </a:bodyPr>
              <a:lstStyle/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Individual</a:t>
                </a:r>
                <a:r>
                  <a:rPr b="0"/>
                  <a:t>: exercises</a:t>
                </a:r>
                <a:endParaRPr sz="2400"/>
              </a:p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Teamwork:</a:t>
                </a:r>
                <a:r>
                  <a:rPr b="0"/>
                  <a:t> discussions, practice and the Datathon</a:t>
                </a:r>
              </a:p>
            </p:txBody>
          </p:sp>
        </p:grpSp>
        <p:grpSp>
          <p:nvGrpSpPr>
            <p:cNvPr id="212" name="Group"/>
            <p:cNvGrpSpPr/>
            <p:nvPr/>
          </p:nvGrpSpPr>
          <p:grpSpPr>
            <a:xfrm>
              <a:off x="352192" y="907200"/>
              <a:ext cx="4930690" cy="590401"/>
              <a:chOff x="0" y="0"/>
              <a:chExt cx="4930688" cy="590400"/>
            </a:xfrm>
          </p:grpSpPr>
          <p:sp>
            <p:nvSpPr>
              <p:cNvPr id="210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1" name="2 working modes: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rPr b="0"/>
                  <a:t> working </a:t>
                </a:r>
                <a:r>
                  <a:t>modes</a:t>
                </a:r>
                <a:r>
                  <a:rPr b="0"/>
                  <a:t>: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6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Freeform: Shape 18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Freeform: Shape 20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19" name="Content Placeholder 2"/>
          <p:cNvSpPr txBox="1"/>
          <p:nvPr>
            <p:ph type="body" sz="quarter" idx="1"/>
          </p:nvPr>
        </p:nvSpPr>
        <p:spPr>
          <a:xfrm>
            <a:off x="6356348" y="470108"/>
            <a:ext cx="5135294" cy="2806134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competition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22" name="Oval 3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20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25" name="Oval 4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23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28" name="Oval 1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2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31" name="Oval 1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2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34" name="Oval 1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32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35" name="Isosceles Triangle 5"/>
          <p:cNvSpPr/>
          <p:nvPr/>
        </p:nvSpPr>
        <p:spPr>
          <a:xfrm flipH="1" flipV="1" rot="5400000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Isosceles Triangle 17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11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Freeform: Shape 13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Freeform: Shape 15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42" name="Content Placeholder 2"/>
          <p:cNvSpPr txBox="1"/>
          <p:nvPr>
            <p:ph type="body" sz="quarter" idx="1"/>
          </p:nvPr>
        </p:nvSpPr>
        <p:spPr>
          <a:xfrm>
            <a:off x="6356348" y="551683"/>
            <a:ext cx="5135294" cy="265536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</a:t>
            </a:r>
            <a:r>
              <a:rPr b="1" strike="sngStrike"/>
              <a:t>competition</a:t>
            </a:r>
            <a:r>
              <a:rPr b="1"/>
              <a:t>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45" name="Oval 19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43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48" name="Oval 21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4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51" name="Oval 2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4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54" name="Oval 2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52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57" name="Oval 2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55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58" name="Isosceles Triangle 25"/>
          <p:cNvSpPr/>
          <p:nvPr/>
        </p:nvSpPr>
        <p:spPr>
          <a:xfrm flipH="1" flipV="1" rot="5400000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Isosceles Triangle 26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